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2"/>
  </p:notesMasterIdLst>
  <p:handoutMasterIdLst>
    <p:handoutMasterId r:id="rId33"/>
  </p:handoutMasterIdLst>
  <p:sldIdLst>
    <p:sldId id="769" r:id="rId7"/>
    <p:sldId id="1529" r:id="rId8"/>
    <p:sldId id="1628" r:id="rId9"/>
    <p:sldId id="1629" r:id="rId10"/>
    <p:sldId id="1667" r:id="rId11"/>
    <p:sldId id="1690" r:id="rId12"/>
    <p:sldId id="1696" r:id="rId13"/>
    <p:sldId id="1694" r:id="rId14"/>
    <p:sldId id="1695" r:id="rId15"/>
    <p:sldId id="1697" r:id="rId16"/>
    <p:sldId id="1698" r:id="rId17"/>
    <p:sldId id="1691" r:id="rId18"/>
    <p:sldId id="1692" r:id="rId19"/>
    <p:sldId id="1699" r:id="rId20"/>
    <p:sldId id="1693" r:id="rId21"/>
    <p:sldId id="1701" r:id="rId22"/>
    <p:sldId id="1702" r:id="rId23"/>
    <p:sldId id="1703" r:id="rId24"/>
    <p:sldId id="1704" r:id="rId25"/>
    <p:sldId id="1705" r:id="rId26"/>
    <p:sldId id="1685" r:id="rId27"/>
    <p:sldId id="1680" r:id="rId28"/>
    <p:sldId id="1677" r:id="rId29"/>
    <p:sldId id="1542" r:id="rId30"/>
    <p:sldId id="1539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E366-2F7D-15A5-A439-770D82BE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CDEC7-F2A4-6A15-31C0-F132325F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4094E-79CC-259C-D225-9A4120B4F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D798-82A6-FC9D-8B24-170D02CE5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en.wikipedia.org/wiki/Definite_matri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Linear_independenc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differentiable_optimization/" TargetMode="External"/><Relationship Id="rId2" Type="http://schemas.openxmlformats.org/officeDocument/2006/relationships/hyperlink" Target="https://locuslab.github.io/2019-10-28-cvxpylayer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jaxopt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github.com/cvxpy/cvxpylayers" TargetMode="External"/><Relationship Id="rId7" Type="http://schemas.openxmlformats.org/officeDocument/2006/relationships/hyperlink" Target="https://github.com/khalil-research/PyEPO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11" Type="http://schemas.openxmlformats.org/officeDocument/2006/relationships/hyperlink" Target="https://github.com/jump-dev/DiffOpt.jl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s://github.com/facebookresearch/theseus" TargetMode="External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hyperlink" Target="http://www.youtube.com/@neuromancer_Sci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differentiable_optimiz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differentiable_optimiz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Fixed-point_iterati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n.wikipedia.org/wiki/Backpropagation_through_time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9256B-1360-29B5-55CA-AB62731B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B1529-DEA8-AA6C-A5F4-0E35AD7C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72F8-D377-A90F-0E00-86CB87A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396721"/>
          </a:xfrm>
        </p:spPr>
        <p:txBody>
          <a:bodyPr/>
          <a:lstStyle/>
          <a:p>
            <a:r>
              <a:rPr lang="en-US" sz="2000" dirty="0"/>
              <a:t>Adjoint Sensitivity of the Fixed-point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B48C0-46EE-DE81-6FF3-071CCEF1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5" y="635909"/>
            <a:ext cx="7808895" cy="45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853EA-114F-89E3-1EDE-8EBBC855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A6F15-5E23-3604-DEA8-C74376CC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1A606-28E9-12D4-1DBE-FCEE984E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396721"/>
          </a:xfrm>
        </p:spPr>
        <p:txBody>
          <a:bodyPr/>
          <a:lstStyle/>
          <a:p>
            <a:r>
              <a:rPr lang="en-US" sz="2000" dirty="0"/>
              <a:t>Stability and Conditioning of a Fixed-point Solver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AF29-39A6-6D45-2DFB-9FB08C55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" y="704004"/>
            <a:ext cx="8055429" cy="4270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38269F-E7F0-A966-10D3-7C0AD3969B89}"/>
              </a:ext>
            </a:extLst>
          </p:cNvPr>
          <p:cNvSpPr/>
          <p:nvPr/>
        </p:nvSpPr>
        <p:spPr>
          <a:xfrm>
            <a:off x="2011680" y="4646023"/>
            <a:ext cx="6135189" cy="230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2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68A6E-B03F-13DF-36E5-D375CDDE1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2296E-7164-AF52-067C-B3C072D83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B7E1D-728B-D894-EDF0-C997D2F1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Karush-Kuhn-Tucker (KKT)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E7A63-91B9-0DFD-34CD-9F5673AF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" y="571907"/>
            <a:ext cx="7594743" cy="45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F4935-6575-FD18-A99B-27EEE1F01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43C6B3-9E40-3BBC-CC35-DD5BA2A6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39B61E-4F42-E1D2-3544-345F9F87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Assumptions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957C4-6F10-43CE-7CBC-F3D0FE75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98" y="594433"/>
            <a:ext cx="7934446" cy="45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7162A-70D0-1824-A6C5-168408E7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47B53-F112-F5D8-5EF0-086063CA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EFE57-1B11-EFF3-65C9-81A7057C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Assumptions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DD9053-585A-56E9-E4CF-D380A4B5F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41846"/>
              </p:ext>
            </p:extLst>
          </p:nvPr>
        </p:nvGraphicFramePr>
        <p:xfrm>
          <a:off x="243839" y="754924"/>
          <a:ext cx="8502597" cy="1965960"/>
        </p:xfrm>
        <a:graphic>
          <a:graphicData uri="http://schemas.openxmlformats.org/drawingml/2006/table">
            <a:tbl>
              <a:tblPr/>
              <a:tblGrid>
                <a:gridCol w="2526124">
                  <a:extLst>
                    <a:ext uri="{9D8B030D-6E8A-4147-A177-3AD203B41FA5}">
                      <a16:colId xmlns:a16="http://schemas.microsoft.com/office/drawing/2014/main" val="30613129"/>
                    </a:ext>
                  </a:extLst>
                </a:gridCol>
                <a:gridCol w="3142274">
                  <a:extLst>
                    <a:ext uri="{9D8B030D-6E8A-4147-A177-3AD203B41FA5}">
                      <a16:colId xmlns:a16="http://schemas.microsoft.com/office/drawing/2014/main" val="19336106"/>
                    </a:ext>
                  </a:extLst>
                </a:gridCol>
                <a:gridCol w="2834199">
                  <a:extLst>
                    <a:ext uri="{9D8B030D-6E8A-4147-A177-3AD203B41FA5}">
                      <a16:colId xmlns:a16="http://schemas.microsoft.com/office/drawing/2014/main" val="2698586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Assumption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Intuition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Ensures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692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LICQ</a:t>
                      </a:r>
                      <a:endParaRPr lang="en-US" sz="1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Constraints meet cleanly → feasible manifold is smooth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Unique multipliers, full-rank Jacobian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1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SOSC</a:t>
                      </a:r>
                      <a:endParaRPr lang="en-US" sz="15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 err="1"/>
                        <a:t>Lagrangian</a:t>
                      </a:r>
                      <a:r>
                        <a:rPr lang="en-US" sz="1500" dirty="0"/>
                        <a:t> has positive curvature on feasible directions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Local minimum, invertible Hessian block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860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Strict Complementarity</a:t>
                      </a:r>
                      <a:endParaRPr lang="en-US" sz="1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Each active inequality applies nonzero force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Constant active set, smooth mapping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65901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66CFA58-64E0-8016-6DC8-07A67B48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0" y="3554516"/>
            <a:ext cx="1621644" cy="16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3F415C-C27F-7028-4366-E6786E25D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2" r="56002"/>
          <a:stretch>
            <a:fillRect/>
          </a:stretch>
        </p:blipFill>
        <p:spPr bwMode="auto">
          <a:xfrm>
            <a:off x="2433394" y="3977346"/>
            <a:ext cx="1578823" cy="127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DC0941-EA5D-1F35-5A3D-2397869A3565}"/>
              </a:ext>
            </a:extLst>
          </p:cNvPr>
          <p:cNvSpPr txBox="1"/>
          <p:nvPr/>
        </p:nvSpPr>
        <p:spPr>
          <a:xfrm>
            <a:off x="936806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https://en.wikipedia.org/wiki/Linear_independence</a:t>
            </a:r>
            <a:r>
              <a:rPr lang="en-US" sz="1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B947E-8A5C-0D65-6FB7-E66FC170A6BF}"/>
              </a:ext>
            </a:extLst>
          </p:cNvPr>
          <p:cNvSpPr txBox="1"/>
          <p:nvPr/>
        </p:nvSpPr>
        <p:spPr>
          <a:xfrm>
            <a:off x="4929052" y="2995167"/>
            <a:ext cx="2503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Positive definite </a:t>
            </a:r>
          </a:p>
          <a:p>
            <a:r>
              <a:rPr lang="en-US" sz="1400" dirty="0"/>
              <a:t>vs indefinite Hessian.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223D09-EE15-F81E-520E-974A5BFCE3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214" r="15619"/>
          <a:stretch>
            <a:fillRect/>
          </a:stretch>
        </p:blipFill>
        <p:spPr>
          <a:xfrm>
            <a:off x="4473138" y="3569630"/>
            <a:ext cx="1515821" cy="1275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4FA84-530B-BFD2-DF71-3003329DD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342" y="3542403"/>
            <a:ext cx="1358974" cy="1403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E212A-88DE-EDA6-AE50-A3F0BE200F8B}"/>
              </a:ext>
            </a:extLst>
          </p:cNvPr>
          <p:cNvSpPr txBox="1"/>
          <p:nvPr/>
        </p:nvSpPr>
        <p:spPr>
          <a:xfrm>
            <a:off x="1280795" y="3046410"/>
            <a:ext cx="25690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Linearly independent </a:t>
            </a:r>
          </a:p>
          <a:p>
            <a:r>
              <a:rPr lang="en-US" sz="1400" dirty="0"/>
              <a:t>vs dependent vectors.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C76A2-E109-0629-8AFD-3A24716E0306}"/>
              </a:ext>
            </a:extLst>
          </p:cNvPr>
          <p:cNvSpPr txBox="1"/>
          <p:nvPr/>
        </p:nvSpPr>
        <p:spPr>
          <a:xfrm>
            <a:off x="4693920" y="487243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https://en.wikipedia.org/wiki/Definite_matrix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31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CCDCC-F0B0-240D-1B26-017DACDAD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5D84F-3F68-9481-BD7A-18EFC7FA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18D477-37E5-AF58-6D5C-AC08506A1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Implicit Function Theorem for KKT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6BB67-9CE8-7DBC-1778-3A9212C8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3" y="788970"/>
            <a:ext cx="8547463" cy="42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E73EB-B2AA-275E-CF6A-9B3252AC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03FAD-E513-192C-AACE-3197DFD4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2E1C85-0701-4038-2771-2F5AEF0C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CF97AB-734E-D000-1838-F8A0D924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" y="1399016"/>
            <a:ext cx="8825593" cy="1569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E21F18-1639-51EC-FC2B-2C97586F476E}"/>
              </a:ext>
            </a:extLst>
          </p:cNvPr>
          <p:cNvSpPr/>
          <p:nvPr/>
        </p:nvSpPr>
        <p:spPr>
          <a:xfrm>
            <a:off x="7390076" y="2679419"/>
            <a:ext cx="1639624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593B1-DEE3-0D93-6458-503A94C1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0" y="3126606"/>
            <a:ext cx="8650641" cy="1751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0EB38C-637A-6DE5-8609-C7F4B7334B0C}"/>
              </a:ext>
            </a:extLst>
          </p:cNvPr>
          <p:cNvSpPr txBox="1"/>
          <p:nvPr/>
        </p:nvSpPr>
        <p:spPr>
          <a:xfrm>
            <a:off x="187235" y="764522"/>
            <a:ext cx="82029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Starts from the optimality system itself and differentiates the KKT conditions using IFT.</a:t>
            </a:r>
          </a:p>
        </p:txBody>
      </p:sp>
    </p:spTree>
    <p:extLst>
      <p:ext uri="{BB962C8B-B14F-4D97-AF65-F5344CB8AC3E}">
        <p14:creationId xmlns:p14="http://schemas.microsoft.com/office/powerpoint/2010/main" val="114759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4E37E-243A-35A7-AE04-4FD54E28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38697-B6B9-2127-E929-E6B54720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5A0E1-902A-282E-56C8-BB3C3DF3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C6679-7134-CA70-C7ED-2168764C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" y="731042"/>
            <a:ext cx="8746436" cy="41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9A00-49A6-50A3-5F98-C0F26229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2E58F9-41A8-C7E3-9562-5C865CB1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390353-10B0-855E-F209-FBC87E39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CE3FA-EFC3-3080-4F30-9DC52031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44046"/>
            <a:ext cx="8825593" cy="42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0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4C8B6-048E-7A0C-5801-BC1D0E897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F05DD-1A99-20CA-A2F3-FAC2158B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79F9A-F8C5-03BF-7169-393FD277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5C2EF-5719-0BE1-22F3-9A67A1EB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" y="662080"/>
            <a:ext cx="8312331" cy="42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5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3177" y="814252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Optimal control preliminaries</a:t>
            </a:r>
          </a:p>
          <a:p>
            <a:pPr fontAlgn="base"/>
            <a:r>
              <a:rPr lang="en-US" sz="1600" dirty="0"/>
              <a:t>Week 7: Learning to control (L2C)</a:t>
            </a:r>
          </a:p>
          <a:p>
            <a:pPr fontAlgn="base"/>
            <a:r>
              <a:rPr lang="en-US" sz="1600" dirty="0"/>
              <a:t>Week 8: Neural differential and difference equations with constraints</a:t>
            </a:r>
          </a:p>
          <a:p>
            <a:pPr fontAlgn="base"/>
            <a:r>
              <a:rPr lang="en-US" sz="1600" b="1" dirty="0"/>
              <a:t>Week 9: </a:t>
            </a:r>
            <a:r>
              <a:rPr lang="en-US" sz="1600" b="1"/>
              <a:t>Differentiable optimization </a:t>
            </a:r>
            <a:endParaRPr lang="en-US" sz="1600" b="1" dirty="0"/>
          </a:p>
          <a:p>
            <a:pPr lvl="0" fontAlgn="base"/>
            <a:r>
              <a:rPr lang="en-US" sz="1600" dirty="0"/>
              <a:t>Week 10: Feasibility layers and safety filters</a:t>
            </a:r>
          </a:p>
          <a:p>
            <a:pPr lvl="0" fontAlgn="base"/>
            <a:r>
              <a:rPr lang="en-US" sz="1600" dirty="0"/>
              <a:t>Week 11: Predict then optimize: decision focused learning</a:t>
            </a:r>
          </a:p>
          <a:p>
            <a:pPr lvl="0" fontAlgn="base"/>
            <a:r>
              <a:rPr lang="en-US" sz="1600" dirty="0"/>
              <a:t>Week 12: Project evaluation with presentations</a:t>
            </a:r>
          </a:p>
          <a:p>
            <a:pPr fontAlgn="base"/>
            <a:r>
              <a:rPr lang="en-US" sz="1600" dirty="0"/>
              <a:t>Week 13: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0E6FF-ED2F-C550-A4C9-A77D0DA43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B5B8F-9E69-468B-70B2-E8E02126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CDC9B-910C-F359-D039-3BA3C232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5"/>
            <a:ext cx="7406096" cy="357533"/>
          </a:xfrm>
        </p:spPr>
        <p:txBody>
          <a:bodyPr/>
          <a:lstStyle/>
          <a:p>
            <a:r>
              <a:rPr lang="en-US" sz="2000" dirty="0"/>
              <a:t>KKT-based Differentiation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B18F1-E6DA-CFF9-8B05-03DF8DB1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9"/>
          <a:stretch>
            <a:fillRect/>
          </a:stretch>
        </p:blipFill>
        <p:spPr>
          <a:xfrm>
            <a:off x="535546" y="672806"/>
            <a:ext cx="7297527" cy="44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459C0-8D55-7DCE-A76D-AEA1BCAE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5562C-F820-2F39-A005-EB4A285F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6FEB5-D722-6E64-2C6A-88ABDE8A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3548742" cy="374950"/>
          </a:xfrm>
        </p:spPr>
        <p:txBody>
          <a:bodyPr/>
          <a:lstStyle/>
          <a:p>
            <a:r>
              <a:rPr lang="en-US" sz="2000" dirty="0" err="1"/>
              <a:t>CVXpy</a:t>
            </a:r>
            <a:r>
              <a:rPr lang="en-US" sz="2000" dirty="0"/>
              <a:t>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860EB-380E-3B2A-A5AF-0F7D6E121062}"/>
              </a:ext>
            </a:extLst>
          </p:cNvPr>
          <p:cNvSpPr txBox="1"/>
          <p:nvPr/>
        </p:nvSpPr>
        <p:spPr>
          <a:xfrm>
            <a:off x="367819" y="4492764"/>
            <a:ext cx="84767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https://locuslab.github.io/2019-10-28-cvxpylayers/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https://implicit-layers-tutorial.org/differentiable_optimization/</a:t>
            </a:r>
            <a:r>
              <a:rPr lang="en-US" sz="1000" dirty="0"/>
              <a:t> </a:t>
            </a:r>
          </a:p>
          <a:p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r>
              <a:rPr lang="en-US" sz="10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43EE60-57FD-C4CC-EA2E-418F3CD9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7" y="1096654"/>
            <a:ext cx="8691323" cy="31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9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7A34-C31B-9888-EBA4-DDFBDBB2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7ED3C-A074-F725-F959-1A8F891A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2050" name="Picture 2" descr="cvxpylayers logo">
            <a:extLst>
              <a:ext uri="{FF2B5EF4-FFF2-40B4-BE49-F238E27FC236}">
                <a16:creationId xmlns:a16="http://schemas.microsoft.com/office/drawing/2014/main" id="{BCFFA564-80E8-E8F5-68C3-5526E10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1" y="1403720"/>
            <a:ext cx="2947447" cy="7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A94D87-A89C-0A81-A70F-2CA05651B028}"/>
              </a:ext>
            </a:extLst>
          </p:cNvPr>
          <p:cNvSpPr txBox="1"/>
          <p:nvPr/>
        </p:nvSpPr>
        <p:spPr>
          <a:xfrm>
            <a:off x="188513" y="2342229"/>
            <a:ext cx="332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github.com/cvxpy/cvxpylayers</a:t>
            </a:r>
            <a:r>
              <a:rPr lang="en-US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F1B2-3F2F-E112-B8EE-7233ADBA9010}"/>
              </a:ext>
            </a:extLst>
          </p:cNvPr>
          <p:cNvSpPr txBox="1"/>
          <p:nvPr/>
        </p:nvSpPr>
        <p:spPr>
          <a:xfrm>
            <a:off x="6565995" y="2278429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4"/>
              </a:rPr>
              <a:t>github.com/</a:t>
            </a:r>
            <a:r>
              <a:rPr lang="en-US" sz="1400" dirty="0" err="1">
                <a:latin typeface="+mj-lt"/>
                <a:hlinkClick r:id="rId4"/>
              </a:rPr>
              <a:t>pnnl</a:t>
            </a:r>
            <a:r>
              <a:rPr lang="en-US" sz="1400" dirty="0">
                <a:latin typeface="+mj-lt"/>
                <a:hlinkClick r:id="rId4"/>
              </a:rPr>
              <a:t>/</a:t>
            </a:r>
            <a:r>
              <a:rPr lang="en-US" sz="1400" dirty="0" err="1">
                <a:latin typeface="+mj-lt"/>
                <a:hlinkClick r:id="rId4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E04A811-B899-8C7D-B5B5-B40A30C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00" y="1029941"/>
            <a:ext cx="1216494" cy="12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949758-9584-05E6-D9B5-6F9D3D6A2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346" y="1213551"/>
            <a:ext cx="2662911" cy="13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776B98-4654-68A3-5257-EE81207F0FF5}"/>
              </a:ext>
            </a:extLst>
          </p:cNvPr>
          <p:cNvSpPr txBox="1"/>
          <p:nvPr/>
        </p:nvSpPr>
        <p:spPr>
          <a:xfrm>
            <a:off x="3364712" y="2359767"/>
            <a:ext cx="303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github.com/khalil-research/PyEPO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38BE-48E8-23B9-9400-B2B4D9B6A995}"/>
              </a:ext>
            </a:extLst>
          </p:cNvPr>
          <p:cNvSpPr txBox="1"/>
          <p:nvPr/>
        </p:nvSpPr>
        <p:spPr>
          <a:xfrm>
            <a:off x="188513" y="4361208"/>
            <a:ext cx="2645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github.com/google/jaxopt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07B89-8AFA-0DAD-B525-B706A4FAD458}"/>
              </a:ext>
            </a:extLst>
          </p:cNvPr>
          <p:cNvSpPr txBox="1"/>
          <p:nvPr/>
        </p:nvSpPr>
        <p:spPr>
          <a:xfrm>
            <a:off x="1106201" y="3711286"/>
            <a:ext cx="1165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dirty="0" err="1">
                <a:solidFill>
                  <a:srgbClr val="1F2328"/>
                </a:solidFill>
                <a:latin typeface="-apple-system"/>
              </a:rPr>
              <a:t>O</a:t>
            </a: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326EA0-193C-7B9C-0F61-8523E632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26" y="3302009"/>
            <a:ext cx="2908662" cy="10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AC7653-D1AB-FD0B-FB9D-529DD27AA421}"/>
              </a:ext>
            </a:extLst>
          </p:cNvPr>
          <p:cNvSpPr txBox="1"/>
          <p:nvPr/>
        </p:nvSpPr>
        <p:spPr>
          <a:xfrm>
            <a:off x="2834142" y="4361207"/>
            <a:ext cx="4589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github.com/facebookresearch/theseus</a:t>
            </a:r>
            <a:r>
              <a:rPr lang="en-US" sz="1400" dirty="0"/>
              <a:t>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D6A33B0-E4D5-595C-20A7-C51B18550900}"/>
              </a:ext>
            </a:extLst>
          </p:cNvPr>
          <p:cNvSpPr txBox="1">
            <a:spLocks/>
          </p:cNvSpPr>
          <p:nvPr/>
        </p:nvSpPr>
        <p:spPr>
          <a:xfrm>
            <a:off x="1593669" y="169336"/>
            <a:ext cx="7231924" cy="568638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Differentiable Optimization and L2O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29BD3-3AC3-D9A7-9AA1-CB839E1745F5}"/>
              </a:ext>
            </a:extLst>
          </p:cNvPr>
          <p:cNvSpPr txBox="1"/>
          <p:nvPr/>
        </p:nvSpPr>
        <p:spPr>
          <a:xfrm>
            <a:off x="6400018" y="4343669"/>
            <a:ext cx="2699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github.com/jump-dev/DiffOpt.jl</a:t>
            </a:r>
            <a:r>
              <a:rPr lang="en-US" sz="1400" dirty="0"/>
              <a:t> </a:t>
            </a:r>
          </a:p>
        </p:txBody>
      </p:sp>
      <p:pic>
        <p:nvPicPr>
          <p:cNvPr id="27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0D984C61-A132-2D6C-5640-F0272C11E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4"/>
          <a:stretch>
            <a:fillRect/>
          </a:stretch>
        </p:blipFill>
        <p:spPr bwMode="auto">
          <a:xfrm>
            <a:off x="6545475" y="3565834"/>
            <a:ext cx="718725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FFE35A-40E2-D81D-089F-A38F129D7E41}"/>
              </a:ext>
            </a:extLst>
          </p:cNvPr>
          <p:cNvSpPr txBox="1"/>
          <p:nvPr/>
        </p:nvSpPr>
        <p:spPr>
          <a:xfrm>
            <a:off x="7264200" y="3696026"/>
            <a:ext cx="1385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DiffOpt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2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1FB61D2E-8487-C0DE-9E9E-776A92C3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6" y="3726717"/>
            <a:ext cx="796737" cy="46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L2O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L2O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quadratically-constrained optimization problem.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set of 2D constrained optimization problems.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for a constrained optimization problem with the projected gradient. 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with </a:t>
            </a:r>
            <a:r>
              <a:rPr lang="en-US" sz="1400" b="1" dirty="0" err="1"/>
              <a:t>Cvxpylayers</a:t>
            </a:r>
            <a:r>
              <a:rPr lang="en-US" sz="1400" b="1" dirty="0"/>
              <a:t> for differentiable projection onto the feasible set. 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L2O with metric learning using Operator Splitting layers.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8B1F-033E-95A3-0BBC-35B062498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1083866" y="1084555"/>
            <a:ext cx="6478634" cy="14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8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Write a 2-page long proposal 11pt font for your semester project written either using word or pdf generated using Latex.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our objectives.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B3EC-E3DB-1A6B-36EF-CC6061FF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4146-4386-22F6-F37C-FCC4C954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0ECE6-4121-8FB8-934C-866201E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169334"/>
            <a:ext cx="7313433" cy="518643"/>
          </a:xfrm>
        </p:spPr>
        <p:txBody>
          <a:bodyPr/>
          <a:lstStyle/>
          <a:p>
            <a:r>
              <a:rPr lang="en-US" sz="2000" dirty="0"/>
              <a:t>Differentiable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95AB-0A68-97DE-844D-5AAACE079428}"/>
              </a:ext>
            </a:extLst>
          </p:cNvPr>
          <p:cNvSpPr txBox="1"/>
          <p:nvPr/>
        </p:nvSpPr>
        <p:spPr>
          <a:xfrm>
            <a:off x="-82730" y="4269743"/>
            <a:ext cx="9112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Brandon Amos, J. Zico Kolter, </a:t>
            </a:r>
            <a:r>
              <a:rPr lang="en-US" sz="1000" dirty="0" err="1"/>
              <a:t>OptNet</a:t>
            </a:r>
            <a:r>
              <a:rPr lang="en-US" sz="1000" dirty="0"/>
              <a:t>: Differentiable Optimization as a Layer in Neural Networks, ICML, 2017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My H. Dinh, Ferdinando Fioretto, Backpropagation of Unrolled Solvers with Folded Optimization, IJCAI, 2023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Quill Healey, Parth Nobel, Stephen Boyd, Differentiating Through a Quadratic Cone Program,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>
                <a:hlinkClick r:id="rId3"/>
              </a:rPr>
              <a:t>https://implicit-layers-tutorial.org/differentiable_optimization/</a:t>
            </a:r>
            <a:r>
              <a:rPr lang="en-US" sz="1000" dirty="0"/>
              <a:t> </a:t>
            </a:r>
          </a:p>
          <a:p>
            <a:pPr marL="685800" lvl="1" indent="-228600">
              <a:buFont typeface="+mj-lt"/>
              <a:buAutoNum type="arabicPeriod"/>
            </a:pP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5281F-77B2-19C9-4E1A-43A448CF8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639728" y="2405440"/>
            <a:ext cx="7864543" cy="177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814A2-E26E-59B0-8188-95B72312A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0" y="873757"/>
            <a:ext cx="8627992" cy="13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323943" y="2709540"/>
            <a:ext cx="92120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Brandon Amos, J. Zico Kolter, </a:t>
            </a:r>
            <a:r>
              <a:rPr lang="en-US" sz="1000" dirty="0" err="1"/>
              <a:t>OptNet</a:t>
            </a:r>
            <a:r>
              <a:rPr lang="en-US" sz="1000" dirty="0"/>
              <a:t>: Differentiable Optimization as a Layer in Neural Networks, ICML, 2017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et al., End-to-End Constrained Optimization Learning: A Survey, IJCAI, 2021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P. Donti, et al., DC3: A learning method for optimization with hard constraints, 2021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M. Li, et al., Learning to Solve Optimization Problems with Hard Linear Constraints,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James Kotary, My H. Dinh, Ferdinando Fioretto, Backpropagation of Unrolled Solvers with Folded Optimization, IJCAI, 2023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E. King, J. Kotary, F. Fioretto and J. </a:t>
            </a:r>
            <a:r>
              <a:rPr lang="en-US" sz="1000" dirty="0" err="1"/>
              <a:t>Drgoňa</a:t>
            </a:r>
            <a:r>
              <a:rPr lang="en-US" sz="1000" dirty="0"/>
              <a:t>, "Metric Learning to Accelerate Convergence of Operator Splitting Methods," CDC,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Rajiv </a:t>
            </a:r>
            <a:r>
              <a:rPr lang="en-US" sz="1000" dirty="0" err="1"/>
              <a:t>Sambharya</a:t>
            </a:r>
            <a:r>
              <a:rPr lang="en-US" sz="1000" dirty="0"/>
              <a:t>, Georgina Hall, Brandon Amos, Bartolomeo Stellato; Learning to Warm-Start Fixed-Point Optimization Algorithms, JMLR, 2024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Quill Healey, Parth Nobel, Stephen Boyd, Differentiating Through a Quadratic Cone Program,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Maximilian Schaller, Stephen Boyd, Code generation for solving and differentiating through convex optimization problems,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Pascal Van Hentenryck, Optimization learning, arXiv:2501.03443,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/>
              <a:t>Rajiv </a:t>
            </a:r>
            <a:r>
              <a:rPr lang="en-US" sz="1000" dirty="0" err="1"/>
              <a:t>Sambharya</a:t>
            </a:r>
            <a:r>
              <a:rPr lang="en-US" sz="1000" dirty="0"/>
              <a:t>, Jinho Bok, Nikolai </a:t>
            </a:r>
            <a:r>
              <a:rPr lang="en-US" sz="1000" dirty="0" err="1"/>
              <a:t>Matni</a:t>
            </a:r>
            <a:r>
              <a:rPr lang="en-US" sz="1000" dirty="0"/>
              <a:t>, George Pappas, Learning Acceleration Algorithms for Fast Parametric Convex Optimization with Certified Robustness, 2025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000" dirty="0">
                <a:hlinkClick r:id="rId3"/>
              </a:rPr>
              <a:t>https://implicit-layers-tutorial.org/differentiable_optimization/</a:t>
            </a:r>
            <a:r>
              <a:rPr lang="en-US" sz="1000" dirty="0"/>
              <a:t> 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29" y="169334"/>
            <a:ext cx="8314348" cy="518643"/>
          </a:xfrm>
        </p:spPr>
        <p:txBody>
          <a:bodyPr/>
          <a:lstStyle/>
          <a:p>
            <a:r>
              <a:rPr lang="en-US" sz="2000" dirty="0"/>
              <a:t>Literature on Differentiable Optimization and Feasibility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A4856-8083-BE67-A8BC-55C8666C6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501454" y="861455"/>
            <a:ext cx="7864543" cy="17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A6D3-EED1-6A35-FB2D-5DCA595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2B6A3-7D32-B6F0-C697-49E07761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5EABF-300B-9745-C761-32D7F689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Policy Representation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8FB59-2F2A-97BC-3116-39BFD4FD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718836"/>
            <a:ext cx="7180217" cy="2738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C9947-B1E0-53B9-9B0E-BAE6D588E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783771" y="3523373"/>
            <a:ext cx="7160694" cy="16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DA3CE-9BBF-9976-4F9C-17FEF48E2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6806D-C5A0-2494-6848-A614D2DA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F1EB58-EF13-95ED-C627-A30EA0E7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483808"/>
          </a:xfrm>
        </p:spPr>
        <p:txBody>
          <a:bodyPr/>
          <a:lstStyle/>
          <a:p>
            <a:r>
              <a:rPr lang="en-US" sz="2000" dirty="0"/>
              <a:t>Differentiating Through the Optimization Solver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25E73-4A87-89C1-BFC7-FEE87EA01A9E}"/>
              </a:ext>
            </a:extLst>
          </p:cNvPr>
          <p:cNvSpPr txBox="1"/>
          <p:nvPr/>
        </p:nvSpPr>
        <p:spPr>
          <a:xfrm>
            <a:off x="142736" y="777971"/>
            <a:ext cx="8840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Differentiable optimization layers expose the sensitivity of optimization solutions to parameters, enabling end-to-end learning with an optimization problem inside the computation graph.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9BD29-0BE4-E14D-E303-68A46AC0C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3" t="48099" r="782" b="20295"/>
          <a:stretch/>
        </p:blipFill>
        <p:spPr>
          <a:xfrm>
            <a:off x="439008" y="1640126"/>
            <a:ext cx="7864543" cy="1779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4D556-140F-3482-E60F-99BECC6DA5C2}"/>
              </a:ext>
            </a:extLst>
          </p:cNvPr>
          <p:cNvSpPr txBox="1"/>
          <p:nvPr/>
        </p:nvSpPr>
        <p:spPr>
          <a:xfrm>
            <a:off x="209643" y="3630990"/>
            <a:ext cx="87068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Two ways of differentiating through optimization program:</a:t>
            </a:r>
          </a:p>
          <a:p>
            <a:pPr marL="342900" indent="-342900">
              <a:buAutoNum type="arabicPeriod"/>
            </a:pPr>
            <a:r>
              <a:rPr lang="en-US" sz="1600" b="1" dirty="0"/>
              <a:t>Fixed-point differentiation</a:t>
            </a:r>
            <a:r>
              <a:rPr lang="en-US" sz="1600" dirty="0"/>
              <a:t>, based on either </a:t>
            </a:r>
            <a:r>
              <a:rPr lang="en-US" sz="1600" i="1" dirty="0"/>
              <a:t>unrolling iterative solvers </a:t>
            </a:r>
            <a:r>
              <a:rPr lang="en-US" sz="1600" dirty="0"/>
              <a:t>(backpropagation through time) or applying the </a:t>
            </a:r>
            <a:r>
              <a:rPr lang="en-US" sz="1600" i="1" dirty="0"/>
              <a:t>implicit function theorem (IFT)</a:t>
            </a:r>
            <a:r>
              <a:rPr lang="en-US" sz="1600" dirty="0"/>
              <a:t> at a fixed point</a:t>
            </a:r>
          </a:p>
          <a:p>
            <a:pPr marL="342900" indent="-342900">
              <a:buFontTx/>
              <a:buAutoNum type="arabicPeriod"/>
            </a:pPr>
            <a:r>
              <a:rPr lang="en-US" sz="1600" b="1" dirty="0"/>
              <a:t>KKT-based differentiation</a:t>
            </a:r>
            <a:r>
              <a:rPr lang="en-US" sz="1600" dirty="0"/>
              <a:t>, which differentiates the </a:t>
            </a:r>
            <a:r>
              <a:rPr lang="en-US" sz="1600" i="1" dirty="0"/>
              <a:t>Karush–Kuhn–Tucker (KKT) </a:t>
            </a:r>
            <a:r>
              <a:rPr lang="en-US" sz="1600" dirty="0"/>
              <a:t>optimality system directly using </a:t>
            </a:r>
            <a:r>
              <a:rPr lang="en-US" sz="1600" i="1" dirty="0"/>
              <a:t>IFT.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51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10371-9474-EBBB-E120-C0F04F45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E4397B-3DB0-5660-1E8E-2221061B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FF615C-99EE-1D55-8A44-CD93E4B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12" y="169336"/>
            <a:ext cx="7950382" cy="483808"/>
          </a:xfrm>
        </p:spPr>
        <p:txBody>
          <a:bodyPr/>
          <a:lstStyle/>
          <a:p>
            <a:r>
              <a:rPr lang="en-US" sz="2000" dirty="0"/>
              <a:t>Fixed-point Differentiation Through Unrolled Solver Iterates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BF4D-97A8-0729-83BD-CB327645307C}"/>
              </a:ext>
            </a:extLst>
          </p:cNvPr>
          <p:cNvSpPr txBox="1"/>
          <p:nvPr/>
        </p:nvSpPr>
        <p:spPr>
          <a:xfrm>
            <a:off x="330926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https://en.wikipedia.org/wiki/Fixed-point_iteration</a:t>
            </a:r>
            <a:r>
              <a:rPr lang="en-US" sz="10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FB704-CFBC-B7FA-FA38-C04741BC8C2F}"/>
              </a:ext>
            </a:extLst>
          </p:cNvPr>
          <p:cNvSpPr txBox="1"/>
          <p:nvPr/>
        </p:nvSpPr>
        <p:spPr>
          <a:xfrm>
            <a:off x="47382" y="877653"/>
            <a:ext cx="26000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Fixed-point solver</a:t>
            </a:r>
            <a:r>
              <a:rPr lang="en-US" sz="150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FCD49-1123-2DF8-2D59-C81DE53A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75" y="708831"/>
            <a:ext cx="1664380" cy="523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9DFA4-50F8-CD76-DFF1-AED489FF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3327"/>
            <a:ext cx="9144000" cy="3428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4A0574-92D8-83F6-47BA-6DBF426D6D9D}"/>
              </a:ext>
            </a:extLst>
          </p:cNvPr>
          <p:cNvSpPr txBox="1"/>
          <p:nvPr/>
        </p:nvSpPr>
        <p:spPr>
          <a:xfrm>
            <a:off x="4572000" y="865653"/>
            <a:ext cx="45768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Examples: Newton's method, Runge–</a:t>
            </a:r>
            <a:r>
              <a:rPr lang="en-US" sz="1500" dirty="0" err="1"/>
              <a:t>Kutta</a:t>
            </a:r>
            <a:r>
              <a:rPr lang="en-US" sz="1500" dirty="0"/>
              <a:t>,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19958-35E7-53E8-7C8B-066CFEF74ED0}"/>
              </a:ext>
            </a:extLst>
          </p:cNvPr>
          <p:cNvSpPr txBox="1"/>
          <p:nvPr/>
        </p:nvSpPr>
        <p:spPr>
          <a:xfrm>
            <a:off x="4172260" y="4897278"/>
            <a:ext cx="4574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82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B2E59-9A13-DEDF-1B29-203E05065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88D94-ECBF-EB86-A33D-CA128757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C80FFB-6C7A-C67D-FC52-07BFC10D3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483808"/>
          </a:xfrm>
        </p:spPr>
        <p:txBody>
          <a:bodyPr/>
          <a:lstStyle/>
          <a:p>
            <a:r>
              <a:rPr lang="en-US" sz="2000" dirty="0"/>
              <a:t>Implicit Function Theorem (IFT)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E8F7C-C067-9F5B-1288-6AB8D960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44" y="653144"/>
            <a:ext cx="7507033" cy="44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1DD79-DBDF-1F2A-E662-235F0D99F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694F7-38B5-8A2B-9AEC-466855A0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1A6465-6BE0-9754-198D-B1DA7B36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97" y="169336"/>
            <a:ext cx="7406096" cy="483808"/>
          </a:xfrm>
        </p:spPr>
        <p:txBody>
          <a:bodyPr/>
          <a:lstStyle/>
          <a:p>
            <a:r>
              <a:rPr lang="en-US" sz="2000" dirty="0"/>
              <a:t>Implicit functions and automatic differentiation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E0A85-77EC-8096-90A2-B6326249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3" y="57150"/>
            <a:ext cx="67445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3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7313</TotalTime>
  <Words>1328</Words>
  <Application>Microsoft Office PowerPoint</Application>
  <PresentationFormat>On-screen Show (16:9)</PresentationFormat>
  <Paragraphs>153</Paragraphs>
  <Slides>25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Differentiable Optimization</vt:lpstr>
      <vt:lpstr>Literature on Differentiable Optimization and Feasibility Layers</vt:lpstr>
      <vt:lpstr>L2O Policy Representation</vt:lpstr>
      <vt:lpstr>Differentiating Through the Optimization Solver</vt:lpstr>
      <vt:lpstr>Fixed-point Differentiation Through Unrolled Solver Iterates</vt:lpstr>
      <vt:lpstr>Implicit Function Theorem (IFT)</vt:lpstr>
      <vt:lpstr>Implicit functions and automatic differentiation</vt:lpstr>
      <vt:lpstr>Adjoint Sensitivity of the Fixed-point Solver</vt:lpstr>
      <vt:lpstr>Stability and Conditioning of a Fixed-point Solver</vt:lpstr>
      <vt:lpstr>Karush-Kuhn-Tucker (KKT) Conditions</vt:lpstr>
      <vt:lpstr>Assumptions</vt:lpstr>
      <vt:lpstr>Assumptions</vt:lpstr>
      <vt:lpstr>Implicit Function Theorem for KKT System</vt:lpstr>
      <vt:lpstr>KKT-based Differentiation</vt:lpstr>
      <vt:lpstr>KKT-based Differentiation</vt:lpstr>
      <vt:lpstr>KKT-based Differentiation</vt:lpstr>
      <vt:lpstr>KKT-based Differentiation</vt:lpstr>
      <vt:lpstr>KKT-based Differentiation</vt:lpstr>
      <vt:lpstr>CVXpy Layers</vt:lpstr>
      <vt:lpstr>PowerPoint Presentation</vt:lpstr>
      <vt:lpstr>L2O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138</cp:revision>
  <dcterms:created xsi:type="dcterms:W3CDTF">2024-09-05T00:30:18Z</dcterms:created>
  <dcterms:modified xsi:type="dcterms:W3CDTF">2025-10-22T20:18:19Z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